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33" r:id="rId4"/>
    <p:sldMasterId id="2147484583" r:id="rId5"/>
    <p:sldMasterId id="2147483856" r:id="rId6"/>
    <p:sldMasterId id="2147484477" r:id="rId7"/>
    <p:sldMasterId id="2147484743" r:id="rId8"/>
  </p:sldMasterIdLst>
  <p:notesMasterIdLst>
    <p:notesMasterId r:id="rId26"/>
  </p:notesMasterIdLst>
  <p:sldIdLst>
    <p:sldId id="2147469279" r:id="rId9"/>
    <p:sldId id="2147469264" r:id="rId10"/>
    <p:sldId id="2147469265" r:id="rId11"/>
    <p:sldId id="2147469274" r:id="rId12"/>
    <p:sldId id="800" r:id="rId13"/>
    <p:sldId id="2147469155" r:id="rId14"/>
    <p:sldId id="2147469275" r:id="rId15"/>
    <p:sldId id="2147469258" r:id="rId16"/>
    <p:sldId id="2147469273" r:id="rId17"/>
    <p:sldId id="2147469276" r:id="rId18"/>
    <p:sldId id="2147469260" r:id="rId19"/>
    <p:sldId id="2147469257" r:id="rId20"/>
    <p:sldId id="2147469277" r:id="rId21"/>
    <p:sldId id="2147469204" r:id="rId22"/>
    <p:sldId id="2147469089" r:id="rId23"/>
    <p:sldId id="2147469105" r:id="rId24"/>
    <p:sldId id="2147469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5"/>
  </p:normalViewPr>
  <p:slideViewPr>
    <p:cSldViewPr snapToGrid="0">
      <p:cViewPr varScale="1">
        <p:scale>
          <a:sx n="103" d="100"/>
          <a:sy n="103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C8E37-15F9-4F08-B92C-ED3FD41C3261}" type="datetimeFigureOut">
              <a:t>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35CF6-235D-41F1-837B-26764581BC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5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FE981-0E03-8499-81B4-58B2722A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453C5C-3EBA-68BA-DA4E-73973A709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E8596-CAA1-B947-0B96-0901DE2E7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E7FE5-5ED5-A9D2-3231-DCCBC5471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0CBA8-F14A-B048-A6C7-CDFC2B6593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4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slide 2">
  <p:cSld name="logo slide 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3" name="Google Shape;53;p13"/>
          <p:cNvSpPr txBox="1"/>
          <p:nvPr/>
        </p:nvSpPr>
        <p:spPr>
          <a:xfrm>
            <a:off x="873760" y="-538480"/>
            <a:ext cx="184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4806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1"/>
          <p:cNvPicPr preferRelativeResize="0"/>
          <p:nvPr/>
        </p:nvPicPr>
        <p:blipFill rotWithShape="1">
          <a:blip r:embed="rId2">
            <a:alphaModFix/>
          </a:blip>
          <a:srcRect t="7812" b="7809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1"/>
          <p:cNvSpPr/>
          <p:nvPr/>
        </p:nvSpPr>
        <p:spPr>
          <a:xfrm>
            <a:off x="0" y="-2"/>
            <a:ext cx="12192000" cy="6857999"/>
          </a:xfrm>
          <a:prstGeom prst="rect">
            <a:avLst/>
          </a:prstGeom>
          <a:solidFill>
            <a:schemeClr val="dk2">
              <a:alpha val="6431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1"/>
          <p:cNvSpPr/>
          <p:nvPr/>
        </p:nvSpPr>
        <p:spPr>
          <a:xfrm>
            <a:off x="1" y="1"/>
            <a:ext cx="5462310" cy="1811761"/>
          </a:xfrm>
          <a:custGeom>
            <a:avLst/>
            <a:gdLst/>
            <a:ahLst/>
            <a:cxnLst/>
            <a:rect l="l" t="t" r="r" b="b"/>
            <a:pathLst>
              <a:path w="5462310" h="1811761" extrusionOk="0">
                <a:moveTo>
                  <a:pt x="0" y="0"/>
                </a:moveTo>
                <a:lnTo>
                  <a:pt x="5462310" y="0"/>
                </a:lnTo>
                <a:lnTo>
                  <a:pt x="5423377" y="50445"/>
                </a:lnTo>
                <a:cubicBezTo>
                  <a:pt x="4539360" y="1115166"/>
                  <a:pt x="3070812" y="1811761"/>
                  <a:pt x="1408639" y="1811761"/>
                </a:cubicBezTo>
                <a:cubicBezTo>
                  <a:pt x="986501" y="1811761"/>
                  <a:pt x="576851" y="1766831"/>
                  <a:pt x="186093" y="1682351"/>
                </a:cubicBezTo>
                <a:lnTo>
                  <a:pt x="0" y="163794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838200" y="2488688"/>
            <a:ext cx="9403080" cy="113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3E72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034" y="324295"/>
            <a:ext cx="3738401" cy="36284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1"/>
          <p:cNvSpPr/>
          <p:nvPr/>
        </p:nvSpPr>
        <p:spPr>
          <a:xfrm rot="-5400000">
            <a:off x="9529385" y="-346799"/>
            <a:ext cx="2315817" cy="3009413"/>
          </a:xfrm>
          <a:custGeom>
            <a:avLst/>
            <a:gdLst/>
            <a:ahLst/>
            <a:cxnLst/>
            <a:rect l="l" t="t" r="r" b="b"/>
            <a:pathLst>
              <a:path w="3313855" h="3322697" extrusionOk="0">
                <a:moveTo>
                  <a:pt x="3313855" y="0"/>
                </a:moveTo>
                <a:lnTo>
                  <a:pt x="3313855" y="2041221"/>
                </a:lnTo>
                <a:lnTo>
                  <a:pt x="3293378" y="2045255"/>
                </a:lnTo>
                <a:cubicBezTo>
                  <a:pt x="3145510" y="2084523"/>
                  <a:pt x="3001589" y="2143426"/>
                  <a:pt x="2865558" y="2221963"/>
                </a:cubicBezTo>
                <a:cubicBezTo>
                  <a:pt x="2457467" y="2457575"/>
                  <a:pt x="2166898" y="2843049"/>
                  <a:pt x="2047120" y="3286123"/>
                </a:cubicBezTo>
                <a:lnTo>
                  <a:pt x="2039768" y="3322697"/>
                </a:lnTo>
                <a:lnTo>
                  <a:pt x="0" y="3322697"/>
                </a:lnTo>
                <a:lnTo>
                  <a:pt x="7709" y="3245564"/>
                </a:lnTo>
                <a:cubicBezTo>
                  <a:pt x="161206" y="2095727"/>
                  <a:pt x="838989" y="1069101"/>
                  <a:pt x="1859713" y="479786"/>
                </a:cubicBezTo>
                <a:cubicBezTo>
                  <a:pt x="2306280" y="221961"/>
                  <a:pt x="2792516" y="62835"/>
                  <a:pt x="3288050" y="240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187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30"/>
            <a:ext cx="10968960" cy="11434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2" y="6247377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7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39841" y="6247377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DEB98843-22F8-9241-867A-681E8D55C5E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070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112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4" y="6247379"/>
            <a:ext cx="2837760" cy="470930"/>
          </a:xfrm>
          <a:prstGeom prst="rect">
            <a:avLst/>
          </a:prstGeom>
        </p:spPr>
        <p:txBody>
          <a:bodyPr lIns="91422" tIns="45710" rIns="91422" bIns="45710"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9"/>
            <a:ext cx="3863040" cy="470930"/>
          </a:xfrm>
          <a:prstGeom prst="rect">
            <a:avLst/>
          </a:prstGeom>
        </p:spPr>
        <p:txBody>
          <a:bodyPr lIns="91422" tIns="45710" rIns="91422" bIns="45710"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39843" y="6247379"/>
            <a:ext cx="2837760" cy="470930"/>
          </a:xfrm>
          <a:prstGeom prst="rect">
            <a:avLst/>
          </a:prstGeom>
        </p:spPr>
        <p:txBody>
          <a:bodyPr lIns="91422" tIns="45710" rIns="91422" bIns="45710"/>
          <a:lstStyle>
            <a:lvl1pPr>
              <a:defRPr/>
            </a:lvl1pPr>
          </a:lstStyle>
          <a:p>
            <a:fld id="{DEB98843-22F8-9241-867A-681E8D55C5E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991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0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3036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9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425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5" y="2257317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69" y="2257317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89" y="4005064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365687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387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Turquoise">
    <p:bg>
      <p:bgPr>
        <a:solidFill>
          <a:srgbClr val="49C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2027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Helsinki Blue">
  <p:cSld name="MAIN_POINT_2_1_1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1460667" y="6375033"/>
            <a:ext cx="508000" cy="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017700" y="3409709"/>
            <a:ext cx="3047200" cy="11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Public Sans"/>
              <a:buNone/>
              <a:defRPr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1018100" y="0"/>
            <a:ext cx="3046400" cy="42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C6558"/>
              </a:buClr>
              <a:buSzPts val="700"/>
              <a:buFont typeface="Public Sans"/>
              <a:buNone/>
              <a:defRPr sz="933">
                <a:solidFill>
                  <a:srgbClr val="FC655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77951" y="988665"/>
            <a:ext cx="6930800" cy="18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2033400" y="6375033"/>
            <a:ext cx="1016000" cy="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667">
                <a:solidFill>
                  <a:schemeClr val="l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3049567" y="6375033"/>
            <a:ext cx="1016000" cy="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None/>
              <a:defRPr sz="667">
                <a:solidFill>
                  <a:schemeClr val="l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/>
          <p:nvPr/>
        </p:nvSpPr>
        <p:spPr>
          <a:xfrm>
            <a:off x="9144000" y="6375033"/>
            <a:ext cx="1399600" cy="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7">
                <a:solidFill>
                  <a:schemeClr val="lt1"/>
                </a:solidFill>
                <a:latin typeface="Public Sans Light"/>
                <a:ea typeface="Public Sans Light"/>
                <a:cs typeface="Public Sans Light"/>
                <a:sym typeface="Public Sans Light"/>
              </a:rPr>
              <a:t>Proprietary &amp; Confidential</a:t>
            </a:r>
            <a:endParaRPr sz="667">
              <a:solidFill>
                <a:schemeClr val="lt1"/>
              </a:solidFill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pic>
        <p:nvPicPr>
          <p:cNvPr id="42" name="Google Shape;4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101" y="6502829"/>
            <a:ext cx="490633" cy="15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3">
            <a:alphaModFix/>
          </a:blip>
          <a:srcRect t="797" b="787"/>
          <a:stretch/>
        </p:blipFill>
        <p:spPr>
          <a:xfrm>
            <a:off x="1018100" y="6502830"/>
            <a:ext cx="490632" cy="15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8266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kin Tone 2">
  <p:cSld name="MAIN_POINT_2_3">
    <p:bg>
      <p:bgPr>
        <a:solidFill>
          <a:srgbClr val="E6DED3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1016533" y="1143000"/>
            <a:ext cx="69148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ldNum" idx="12"/>
          </p:nvPr>
        </p:nvSpPr>
        <p:spPr>
          <a:xfrm>
            <a:off x="11460667" y="6375033"/>
            <a:ext cx="508000" cy="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subTitle" idx="1"/>
          </p:nvPr>
        </p:nvSpPr>
        <p:spPr>
          <a:xfrm>
            <a:off x="1017300" y="3429000"/>
            <a:ext cx="3048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6558"/>
              </a:buClr>
              <a:buSzPts val="700"/>
              <a:buFont typeface="Public Sans"/>
              <a:buNone/>
              <a:defRPr>
                <a:solidFill>
                  <a:srgbClr val="FC655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Public Sans"/>
              <a:buNone/>
              <a:defRPr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subTitle" idx="2"/>
          </p:nvPr>
        </p:nvSpPr>
        <p:spPr>
          <a:xfrm>
            <a:off x="1018100" y="0"/>
            <a:ext cx="3046400" cy="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6558"/>
              </a:buClr>
              <a:buSzPts val="700"/>
              <a:buFont typeface="Public Sans"/>
              <a:buNone/>
              <a:defRPr sz="933">
                <a:solidFill>
                  <a:srgbClr val="FC655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1783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 2">
  <p:cSld name="MAIN_POINT_1_2">
    <p:bg>
      <p:bgPr>
        <a:solidFill>
          <a:srgbClr val="2F4A7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1028000" y="2286000"/>
            <a:ext cx="4040000" cy="3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2D3E8"/>
              </a:buClr>
              <a:buSzPts val="2400"/>
              <a:buNone/>
              <a:defRPr sz="3200">
                <a:solidFill>
                  <a:srgbClr val="A2D3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sldNum" idx="12"/>
          </p:nvPr>
        </p:nvSpPr>
        <p:spPr>
          <a:xfrm>
            <a:off x="11460667" y="6375033"/>
            <a:ext cx="508000" cy="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67" b="0" i="0" u="none" strike="noStrike" cap="none">
                <a:solidFill>
                  <a:schemeClr val="dk2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 idx="2"/>
          </p:nvPr>
        </p:nvSpPr>
        <p:spPr>
          <a:xfrm>
            <a:off x="6096000" y="2286000"/>
            <a:ext cx="4040000" cy="3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ublic Sans"/>
              <a:buNone/>
              <a:defRPr sz="64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subTitle" idx="1"/>
          </p:nvPr>
        </p:nvSpPr>
        <p:spPr>
          <a:xfrm>
            <a:off x="1018100" y="0"/>
            <a:ext cx="3046400" cy="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6558"/>
              </a:buClr>
              <a:buSzPts val="700"/>
              <a:buFont typeface="Public Sans"/>
              <a:buNone/>
              <a:defRPr sz="933">
                <a:solidFill>
                  <a:srgbClr val="FC655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919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8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1018100" y="1143000"/>
            <a:ext cx="102528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1018100" y="2286000"/>
            <a:ext cx="4062400" cy="38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8099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1219170" lvl="1" indent="-364058">
              <a:spcBef>
                <a:spcPts val="0"/>
              </a:spcBef>
              <a:spcAft>
                <a:spcPts val="0"/>
              </a:spcAft>
              <a:buSzPts val="700"/>
              <a:buChar char="○"/>
              <a:defRPr/>
            </a:lvl2pPr>
            <a:lvl3pPr marL="1828754" lvl="2" indent="-347125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3pPr>
            <a:lvl4pPr marL="2438339" lvl="3" indent="-347125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4pPr>
            <a:lvl5pPr marL="3047924" lvl="4" indent="-347125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5pPr>
            <a:lvl6pPr marL="3657509" lvl="5" indent="-347125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6pPr>
            <a:lvl7pPr marL="4267093" lvl="6" indent="-347125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7pPr>
            <a:lvl8pPr marL="4876678" lvl="7" indent="-347125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8pPr>
            <a:lvl9pPr marL="5486263" lvl="8" indent="-347125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sldNum" idx="12"/>
          </p:nvPr>
        </p:nvSpPr>
        <p:spPr>
          <a:xfrm>
            <a:off x="11460667" y="6375033"/>
            <a:ext cx="508000" cy="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943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C4DF1FAE-3FB0-463D-84D8-6EA30BE84F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199188" y="187905"/>
            <a:ext cx="3835890" cy="137297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934769A-0A47-42E5-8EF3-74F52E32A0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4678" y="1904368"/>
            <a:ext cx="10515600" cy="642669"/>
          </a:xfrm>
          <a:prstGeom prst="rect">
            <a:avLst/>
          </a:prstGeom>
        </p:spPr>
        <p:txBody>
          <a:bodyPr/>
          <a:lstStyle>
            <a:lvl1pPr algn="l">
              <a:defRPr sz="3375" b="1">
                <a:solidFill>
                  <a:srgbClr val="005EB8"/>
                </a:solidFill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3B4A31F-8824-99F9-DE2D-93CF874758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57" y="11483"/>
            <a:ext cx="2754489" cy="1549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6E6C1D7-D849-9BA2-A98A-BDE81AFD92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0" y="312718"/>
            <a:ext cx="2418879" cy="102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for a company&#10;&#10;AI-generated content may be incorrect.">
            <a:extLst>
              <a:ext uri="{FF2B5EF4-FFF2-40B4-BE49-F238E27FC236}">
                <a16:creationId xmlns:a16="http://schemas.microsoft.com/office/drawing/2014/main" id="{850B1CF0-C686-5F3F-306A-01B8F9AD6E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2" r="7568" b="22874"/>
          <a:stretch/>
        </p:blipFill>
        <p:spPr>
          <a:xfrm>
            <a:off x="5392818" y="202112"/>
            <a:ext cx="1819319" cy="12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38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White and Colo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00" y="2131200"/>
            <a:ext cx="70128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400" y="3602037"/>
            <a:ext cx="70128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61421-B187-7443-A4E2-EF04B26D9A7E}" type="datetime1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E68CECA-6CEE-9D2D-BF73-97213FAC9503}"/>
              </a:ext>
            </a:extLst>
          </p:cNvPr>
          <p:cNvSpPr/>
          <p:nvPr userDrawn="1"/>
        </p:nvSpPr>
        <p:spPr>
          <a:xfrm>
            <a:off x="6005689" y="0"/>
            <a:ext cx="6186311" cy="6863644"/>
          </a:xfrm>
          <a:custGeom>
            <a:avLst/>
            <a:gdLst>
              <a:gd name="connsiteX0" fmla="*/ 0 w 6186311"/>
              <a:gd name="connsiteY0" fmla="*/ 6863644 h 6863644"/>
              <a:gd name="connsiteX1" fmla="*/ 6186311 w 6186311"/>
              <a:gd name="connsiteY1" fmla="*/ 6852356 h 6863644"/>
              <a:gd name="connsiteX2" fmla="*/ 6175022 w 6186311"/>
              <a:gd name="connsiteY2" fmla="*/ 0 h 6863644"/>
              <a:gd name="connsiteX3" fmla="*/ 2088444 w 6186311"/>
              <a:gd name="connsiteY3" fmla="*/ 11289 h 6863644"/>
              <a:gd name="connsiteX4" fmla="*/ 0 w 6186311"/>
              <a:gd name="connsiteY4" fmla="*/ 6863644 h 6863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6311" h="6863644">
                <a:moveTo>
                  <a:pt x="0" y="6863644"/>
                </a:moveTo>
                <a:lnTo>
                  <a:pt x="6186311" y="6852356"/>
                </a:lnTo>
                <a:lnTo>
                  <a:pt x="6175022" y="0"/>
                </a:lnTo>
                <a:lnTo>
                  <a:pt x="2088444" y="11289"/>
                </a:lnTo>
                <a:lnTo>
                  <a:pt x="0" y="6863644"/>
                </a:lnTo>
                <a:close/>
              </a:path>
            </a:pathLst>
          </a:custGeom>
          <a:solidFill>
            <a:srgbClr val="AB1F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noFill/>
            </a:endParaRP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521AB61-A635-D8E2-F448-60ABC4EBA5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02400" y="5968115"/>
            <a:ext cx="5537200" cy="7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55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7149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7A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7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0762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9650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78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200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2897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71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497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3695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4541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Turquoise">
    <p:bg>
      <p:bgPr>
        <a:solidFill>
          <a:srgbClr val="49C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64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0">
    <p:bg>
      <p:bgPr>
        <a:solidFill>
          <a:srgbClr val="FBA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693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Yellow 1 ">
    <p:bg>
      <p:bgPr>
        <a:solidFill>
          <a:srgbClr val="FACA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01085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0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3228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1">
    <p:bg>
      <p:bgPr>
        <a:solidFill>
          <a:srgbClr val="647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2784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Red">
    <p:bg>
      <p:bgPr>
        <a:solidFill>
          <a:srgbClr val="FC56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7407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2257318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70" y="2257318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90" y="4005065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GB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634581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6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932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er Title and Content Orange Centered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C3A09C-49DD-D146-BBFF-886A0E39E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899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ner Title and Content Orange Cente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46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ner Title and Content Orange Centered">
    <p:bg>
      <p:bgPr>
        <a:solidFill>
          <a:srgbClr val="40B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1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ner Title and Content Orange Cente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596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 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4620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content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80BF36-87C4-A04D-8ADD-9518921166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10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AC331BD-B2D2-49AA-B79F-08337B3E34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5969" y="907082"/>
            <a:ext cx="10660063" cy="579664"/>
          </a:xfrm>
        </p:spPr>
        <p:txBody>
          <a:bodyPr>
            <a:noAutofit/>
          </a:bodyPr>
          <a:lstStyle>
            <a:lvl1pPr marL="0" indent="0" algn="ctr">
              <a:buNone/>
              <a:defRPr sz="2600">
                <a:solidFill>
                  <a:srgbClr val="87888D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305002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4 hero boxes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 Pro 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120476"/>
            <a:ext cx="2999656" cy="3737525"/>
          </a:xfrm>
          <a:prstGeom prst="rect">
            <a:avLst/>
          </a:prstGeom>
          <a:solidFill>
            <a:srgbClr val="DE4E9C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120476"/>
            <a:ext cx="3087103" cy="3737525"/>
          </a:xfrm>
          <a:prstGeom prst="rect">
            <a:avLst/>
          </a:prstGeom>
          <a:solidFill>
            <a:srgbClr val="4A6AB3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120476"/>
            <a:ext cx="3079052" cy="3737525"/>
          </a:xfrm>
          <a:prstGeom prst="rect">
            <a:avLst/>
          </a:prstGeom>
          <a:solidFill>
            <a:srgbClr val="40BBC1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120476"/>
            <a:ext cx="3087103" cy="3737525"/>
          </a:xfrm>
          <a:prstGeom prst="rect">
            <a:avLst/>
          </a:prstGeom>
          <a:solidFill>
            <a:srgbClr val="91569E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00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ue 1">
    <p:bg>
      <p:bgPr>
        <a:solidFill>
          <a:srgbClr val="647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29"/>
            <a:ext cx="9144000" cy="554038"/>
          </a:xfrm>
          <a:prstGeom prst="rect">
            <a:avLst/>
          </a:prstGeom>
        </p:spPr>
        <p:txBody>
          <a:bodyPr anchor="t"/>
          <a:lstStyle>
            <a:lvl1pPr algn="l">
              <a:defRPr sz="3250" baseline="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2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5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3A45C6-B5F3-014C-8D86-C2E88FFBFA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772196"/>
            <a:ext cx="7315200" cy="35290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 Pro Light" pitchFamily="2" charset="77"/>
              </a:defRPr>
            </a:lvl1pPr>
            <a:lvl2pPr marL="6858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 Pro Light" pitchFamily="2" charset="77"/>
              </a:defRPr>
            </a:lvl2pPr>
            <a:lvl3pPr marL="11430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 Pro Light" pitchFamily="2" charset="77"/>
              </a:defRPr>
            </a:lvl3pPr>
            <a:lvl4pPr marL="16002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 Pro Light" pitchFamily="2" charset="77"/>
              </a:defRPr>
            </a:lvl4pPr>
            <a:lvl5pPr marL="20574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 Pro Ligh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C92A7A7-AEFE-2F42-839A-9336D90A6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818708"/>
            <a:ext cx="7315200" cy="5940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ofia Pro Light" pitchFamily="2" charset="77"/>
              </a:defRPr>
            </a:lvl1pPr>
            <a:lvl2pPr>
              <a:defRPr b="0" i="0">
                <a:latin typeface="Sofia Pro Light" pitchFamily="2" charset="77"/>
              </a:defRPr>
            </a:lvl2pPr>
            <a:lvl3pPr>
              <a:defRPr b="0" i="0">
                <a:latin typeface="Sofia Pro Light" pitchFamily="2" charset="77"/>
              </a:defRPr>
            </a:lvl3pPr>
            <a:lvl4pPr>
              <a:defRPr b="0" i="0">
                <a:latin typeface="Sofia Pro Light" pitchFamily="2" charset="77"/>
              </a:defRPr>
            </a:lvl4pPr>
            <a:lvl5pPr>
              <a:defRPr b="0" i="0">
                <a:latin typeface="Sofia Pro Light" pitchFamily="2" charset="77"/>
              </a:defRPr>
            </a:lvl5pPr>
          </a:lstStyle>
          <a:p>
            <a:pPr lvl="0"/>
            <a:r>
              <a:rPr lang="en-GB"/>
              <a:t>Insert title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76CE0C-53AA-E640-A62E-2ED4CBF74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3AA26B-1BBA-794A-8774-CABACC965820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703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ner Title and Content Blue Centered">
  <p:cSld name="1_Inner Title and Content Blue Centered">
    <p:bg>
      <p:bgPr>
        <a:solidFill>
          <a:srgbClr val="4A6AB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0497" y="260649"/>
            <a:ext cx="1316723" cy="576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5"/>
          <p:cNvCxnSpPr/>
          <p:nvPr/>
        </p:nvCxnSpPr>
        <p:spPr>
          <a:xfrm>
            <a:off x="407988" y="548680"/>
            <a:ext cx="100084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07988" y="323820"/>
            <a:ext cx="52564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600"/>
              <a:buFont typeface="Nunito Sans"/>
              <a:buNone/>
              <a:defRPr sz="8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•"/>
              <a:defRPr sz="24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•"/>
              <a:defRPr sz="20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1667409" y="1916832"/>
            <a:ext cx="8857200" cy="1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unito Sans"/>
              <a:buNone/>
              <a:defRPr sz="34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Char char="•"/>
              <a:defRPr sz="24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•"/>
              <a:defRPr sz="20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3"/>
          </p:nvPr>
        </p:nvSpPr>
        <p:spPr>
          <a:xfrm>
            <a:off x="3606007" y="3952563"/>
            <a:ext cx="4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•"/>
              <a:defRPr sz="24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•"/>
              <a:defRPr sz="20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51673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wo column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ofia Pro 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6D55D-0BA7-5948-9D8C-DFFC4C802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105C92-740F-CF4F-B127-3A1AAA827BB7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1CCE5C-1D44-C54E-8142-046F13C2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503FCE-9B03-334C-945D-35CE8556E04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19064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370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D5E0-E324-6AD3-4FCE-338C48D63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93578-5256-4C65-DFED-0581A1504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179E1-A546-F2C1-7AEA-4FC3086F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094AE-168E-0E48-841F-66D2CD3A536C}" type="datetime1">
              <a:rPr lang="en-GB" smtClean="0"/>
              <a:t>11/02/2025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78886-A7D6-45A3-6829-274852B2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4FD93-BFB0-A917-5FD8-DB12F382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0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1A51-03CF-7D0E-3D83-B8288BFB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3B0A5-AA93-5E97-F76E-9A795035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C1D3F-E082-1372-BC78-7C200915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F947-38B9-C745-81A4-3E6650BD618E}" type="datetime1">
              <a:rPr lang="en-GB" smtClean="0"/>
              <a:t>11/02/2025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6F2DE-1BA6-73EC-1D40-E2F75F2C4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82102-8AAA-5693-FC7E-D5629354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641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206C-C3C8-497C-FE65-AD59627A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133AC-0C57-B330-73D9-A996BC826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811B-43B6-2927-EEE2-D71B7CF7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60BE-76A2-E54F-B26B-C430F1558D59}" type="datetime1">
              <a:rPr lang="en-GB" smtClean="0"/>
              <a:t>11/02/2025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1397F-8C88-8B8C-C42E-5F8B281F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AD3C0-7AAA-0937-654C-B6F95FB4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341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FF01-9097-3817-49DA-B0F256CE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3654-7FB4-BFCF-34D5-B6DDA9472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5AA10-6885-47AA-89D1-575AE0895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9E18C-3045-1A30-6D1B-DFA6A34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3849-C432-8145-B52A-73495AF28C12}" type="datetime1">
              <a:rPr lang="en-GB" smtClean="0"/>
              <a:t>11/02/2025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7E7A0-05B0-12D5-A981-AF65A01F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7EEF3-FDB0-3371-BAC6-A524A3AC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91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2303-9A7C-CA4D-B5A7-658D30A3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D0CFF-1E35-7AAB-B6C3-A9181169C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E8CB2-CB85-7936-BEE8-EFD9A279E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98DBA-509B-1210-0D87-CDE845528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7DBA6-25B8-21A4-667A-F454A796D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7B522E-ED8B-CE0D-8154-5C8A6FD0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6136-B37B-DF4E-BE12-9BFED6291C37}" type="datetime1">
              <a:rPr lang="en-GB" smtClean="0"/>
              <a:t>11/02/2025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C09981-AC63-1410-5944-DDBB7900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39976-F552-3C19-32DF-BE3D00AB5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588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F77E-60B0-FF1F-0D8A-8DB6F522F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BC2B4-53BF-94B1-FCF7-847D782C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6E0A9-8316-7441-9177-F9D66FDA9E6E}" type="datetime1">
              <a:rPr lang="en-GB" smtClean="0"/>
              <a:t>11/02/2025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FDA73-4234-0040-68D7-559B6163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CFFEB-6694-6E82-0E10-358E9B36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332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03CC1-86B5-2860-B8AC-C6FF8DF7B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2564D-58AD-8E4D-A2D6-A8C32673ACCB}" type="datetime1">
              <a:rPr lang="en-GB" smtClean="0"/>
              <a:t>11/02/2025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C16A2-0456-4595-B753-5CB59CFE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FC0BE-1E4F-B79B-2099-B4126012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680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50FD-A7E9-F01B-821A-B934E254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73A8-06FE-A422-8547-9482EAF5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9D427-6EE1-9260-7A43-A170F6AE2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0B377-64EB-40C5-AF1C-70157C8E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F185-C811-D04B-8F89-EB242F74AC3E}" type="datetime1">
              <a:rPr lang="en-GB" smtClean="0"/>
              <a:t>11/02/2025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68281-EF2F-6097-1D50-35497BCE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C2E54-CD45-EBA0-BBFD-BEE156F1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221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7EC2-3381-FE9E-EDA2-931060AD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CEEA9-BCCC-3F5B-5E05-761CDA6A7E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A0E86-6C89-3E01-0A6E-3084CD4C6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8078A-4CC0-38A9-0017-A0C6CD3A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FE55-ED93-FC48-B0F2-68748C9EEF88}" type="datetime1">
              <a:rPr lang="en-GB" smtClean="0"/>
              <a:t>11/02/2025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C0FC0-46E9-51E3-FFD8-555E513E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45083-D573-F07E-51B3-4055AE69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242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9EAC-C5A4-C5A8-0EA3-19E37DDE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21030-C561-C0BC-88F0-9C690536C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BF99A-2184-F15A-8D0D-897D616C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2C8E5-34FB-3B4E-B29D-29248F0F55D7}" type="datetime1">
              <a:rPr lang="en-GB" smtClean="0"/>
              <a:t>11/02/2025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3708-CD2F-D808-C7F6-43A1E16D9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01079-B0BB-6C79-184C-059FEA50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501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81569A-70F3-CEC9-BDE6-916D45DF7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AE21A-4271-7AFF-1924-043D7956D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4F831-278B-45BE-C483-94AB74FFB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27DC-B104-F54B-8E68-A83C51159174}" type="datetime1">
              <a:rPr lang="en-GB" smtClean="0"/>
              <a:t>11/02/2025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99A4C-7AC2-1A64-FAB3-459D1E61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9E175-7FA1-853B-36CE-F4F9764C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4" r:id="rId1"/>
    <p:sldLayoutId id="2147484635" r:id="rId2"/>
    <p:sldLayoutId id="2147484636" r:id="rId3"/>
    <p:sldLayoutId id="2147484637" r:id="rId4"/>
    <p:sldLayoutId id="2147484550" r:id="rId5"/>
    <p:sldLayoutId id="2147484638" r:id="rId6"/>
    <p:sldLayoutId id="2147484552" r:id="rId7"/>
    <p:sldLayoutId id="2147484553" r:id="rId8"/>
    <p:sldLayoutId id="2147484554" r:id="rId9"/>
    <p:sldLayoutId id="2147484555" r:id="rId10"/>
    <p:sldLayoutId id="2147484556" r:id="rId11"/>
    <p:sldLayoutId id="2147484665" r:id="rId12"/>
    <p:sldLayoutId id="2147484755" r:id="rId13"/>
    <p:sldLayoutId id="2147483686" r:id="rId14"/>
    <p:sldLayoutId id="2147483687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6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5ED3-6A11-40A3-B402-3921529EAC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39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56B76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35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34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</p:sldLayoutIdLst>
  <p:txStyles>
    <p:titleStyle>
      <a:lvl1pPr algn="ctr" defTabSz="457206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latin typeface="Sofia Pro Regular" charset="0"/>
          <a:ea typeface="Sofia Pro Regular" charset="0"/>
          <a:cs typeface="Sofia Pro Regular" charset="0"/>
        </a:defRPr>
      </a:lvl1pPr>
    </p:titleStyle>
    <p:bodyStyle>
      <a:lvl1pPr marL="114302" indent="-114302" algn="l" defTabSz="45720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5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7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10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13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16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19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22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25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3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6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9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12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15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17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20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23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7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0D4F8-664D-46C4-2849-718B2CB0B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449EF-418A-1630-DA0B-290A57E34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49092-06BF-3C10-4269-ADB7F25C2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CFE099-9416-BA4C-B6F1-A5AC5216728E}" type="datetime1">
              <a:rPr lang="en-GB" smtClean="0"/>
              <a:t>11/02/2025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C3BC5-2CCF-88EC-7C4D-FFC4C098E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E45CD-F2AF-9370-9218-F46A02FED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5BA6C1-AC1A-9E44-B801-44A4FF5E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/Users/barrykinder/Library/CloudStorage/Dropbox/Health%20Research%20From%20Home/Health%20Research%20From%20Home%20Logo/HRfH%20Approved%20Logos/Vector%20Logos/HRfH%20Landscape%20RGB%20Logo%20BLACK%20TEXT.svg" TargetMode="External"/><Relationship Id="rId5" Type="http://schemas.openxmlformats.org/officeDocument/2006/relationships/image" Target="../media/image20.svg"/><Relationship Id="rId4" Type="http://schemas.openxmlformats.org/officeDocument/2006/relationships/image" Target="../media/image19.sv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68C0-AC32-275D-0B33-68DB2018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2FB490-A9FF-2A4F-EE58-D21D0143037E}"/>
              </a:ext>
            </a:extLst>
          </p:cNvPr>
          <p:cNvSpPr txBox="1"/>
          <p:nvPr/>
        </p:nvSpPr>
        <p:spPr>
          <a:xfrm>
            <a:off x="1093076" y="2272719"/>
            <a:ext cx="9869214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500" spc="800">
                <a:latin typeface="Effra Medium"/>
              </a:rPr>
              <a:t>Welcome</a:t>
            </a:r>
            <a:endParaRPr lang="en-US" sz="6500" b="0" i="0" spc="800">
              <a:latin typeface="Effra Medium"/>
            </a:endParaRPr>
          </a:p>
          <a:p>
            <a:pPr algn="ctr"/>
            <a:endParaRPr lang="en-US" sz="1200" spc="300">
              <a:ln w="6350">
                <a:noFill/>
              </a:ln>
              <a:latin typeface="Effra Medium" panose="020B0603020203020204" pitchFamily="34" charset="77"/>
            </a:endParaRPr>
          </a:p>
          <a:p>
            <a:pPr algn="ctr"/>
            <a:r>
              <a:rPr lang="en-US" sz="3000">
                <a:ln w="6350">
                  <a:noFill/>
                </a:ln>
                <a:solidFill>
                  <a:srgbClr val="2C82C6"/>
                </a:solidFill>
                <a:latin typeface="Effra Medium"/>
              </a:rPr>
              <a:t>Will Dixon</a:t>
            </a:r>
            <a:endParaRPr lang="en-US" sz="3000">
              <a:ln w="6350">
                <a:noFill/>
              </a:ln>
              <a:solidFill>
                <a:srgbClr val="2C82C6"/>
              </a:solidFill>
              <a:latin typeface="Effra Medium" panose="020B0603020203020204" pitchFamily="34" charset="77"/>
            </a:endParaRPr>
          </a:p>
          <a:p>
            <a:pPr algn="ctr"/>
            <a:r>
              <a:rPr lang="en-US" sz="1600" spc="200">
                <a:solidFill>
                  <a:srgbClr val="59ADB8"/>
                </a:solidFill>
                <a:latin typeface="Effra Medium"/>
              </a:rPr>
              <a:t>Professor of Digital Epidemiology, University of Manchester &amp;</a:t>
            </a:r>
          </a:p>
          <a:p>
            <a:pPr algn="ctr"/>
            <a:r>
              <a:rPr lang="en-US" sz="1600" spc="200">
                <a:solidFill>
                  <a:srgbClr val="59ADB8"/>
                </a:solidFill>
                <a:latin typeface="Effra Medium"/>
              </a:rPr>
              <a:t>Honorary Consultant Rheumatologist, Salford Royal Hospital, Northern Care Alliance</a:t>
            </a:r>
          </a:p>
          <a:p>
            <a:pPr algn="ctr"/>
            <a:endParaRPr lang="en-US" sz="1600" spc="200">
              <a:solidFill>
                <a:srgbClr val="59ADB8"/>
              </a:solidFill>
              <a:latin typeface="Effra Medium"/>
            </a:endParaRPr>
          </a:p>
          <a:p>
            <a:pPr algn="ctr"/>
            <a:r>
              <a:rPr lang="en-US" sz="1600" spc="200">
                <a:solidFill>
                  <a:srgbClr val="59ADB8"/>
                </a:solidFill>
                <a:latin typeface="Effra Medium"/>
              </a:rPr>
              <a:t>Health Research from Home Lead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6A97CB6-CE85-B892-CCD4-B4D96A2D8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243363" y="4984683"/>
            <a:ext cx="16174415" cy="4443521"/>
          </a:xfrm>
          <a:prstGeom prst="rect">
            <a:avLst/>
          </a:prstGeom>
        </p:spPr>
      </p:pic>
      <p:pic>
        <p:nvPicPr>
          <p:cNvPr id="5" name="Graphic 10">
            <a:extLst>
              <a:ext uri="{FF2B5EF4-FFF2-40B4-BE49-F238E27FC236}">
                <a16:creationId xmlns:a16="http://schemas.microsoft.com/office/drawing/2014/main" id="{C2EFED81-B00F-27ED-9316-1B771EE7E61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96DAC541-7B7A-43D3-8B79-37D633B846F1}">
                <asvg:svgBlip xmlns:asvg="http://schemas.microsoft.com/office/drawing/2016/SVG/main" r:embed="rId5" r:link="rId6"/>
              </a:ext>
            </a:extLst>
          </a:blip>
          <a:stretch>
            <a:fillRect/>
          </a:stretch>
        </p:blipFill>
        <p:spPr>
          <a:xfrm>
            <a:off x="8818606" y="343654"/>
            <a:ext cx="3097221" cy="1085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8E7C59-AA0B-53AA-8A57-85673B6764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25" y="302814"/>
            <a:ext cx="2382932" cy="100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About Us - Research &amp; Innovation">
            <a:extLst>
              <a:ext uri="{FF2B5EF4-FFF2-40B4-BE49-F238E27FC236}">
                <a16:creationId xmlns:a16="http://schemas.microsoft.com/office/drawing/2014/main" id="{8883CB4B-692E-8771-A653-134405D4B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02" y="343654"/>
            <a:ext cx="2855898" cy="91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3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8253F-3E4E-5FB7-E220-195581802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8DE8-8272-78F9-8DCA-BD029588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Tracking disease through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D62D1-DD29-771F-90EE-61A65250DCAA}"/>
              </a:ext>
            </a:extLst>
          </p:cNvPr>
          <p:cNvSpPr txBox="1"/>
          <p:nvPr/>
        </p:nvSpPr>
        <p:spPr>
          <a:xfrm>
            <a:off x="1277112" y="5967808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297A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 visit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4266F-B9B1-AB5A-C08B-8776BAAB7B69}"/>
              </a:ext>
            </a:extLst>
          </p:cNvPr>
          <p:cNvSpPr txBox="1"/>
          <p:nvPr/>
        </p:nvSpPr>
        <p:spPr>
          <a:xfrm>
            <a:off x="6096000" y="5950761"/>
            <a:ext cx="3353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297A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Six month follow-up visit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7B6DC-F307-DA92-83AF-8351BE74ACCC}"/>
              </a:ext>
            </a:extLst>
          </p:cNvPr>
          <p:cNvSpPr txBox="1"/>
          <p:nvPr/>
        </p:nvSpPr>
        <p:spPr>
          <a:xfrm rot="16200000">
            <a:off x="-505841" y="3905011"/>
            <a:ext cx="1866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Symptom severity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EFFA8-8D70-3789-41C5-B8E95F792160}"/>
              </a:ext>
            </a:extLst>
          </p:cNvPr>
          <p:cNvCxnSpPr>
            <a:cxnSpLocks/>
          </p:cNvCxnSpPr>
          <p:nvPr/>
        </p:nvCxnSpPr>
        <p:spPr>
          <a:xfrm flipV="1">
            <a:off x="783615" y="2420898"/>
            <a:ext cx="0" cy="325752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18757F-D7B9-DAFC-C977-A911C6D39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792" y="1505800"/>
            <a:ext cx="2487362" cy="16507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801F8-B61E-E786-5FEA-FF9E244019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9"/>
          <a:stretch/>
        </p:blipFill>
        <p:spPr>
          <a:xfrm>
            <a:off x="1362457" y="3253340"/>
            <a:ext cx="7562081" cy="219747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E2FE62-C438-7BF4-D81A-F6986BA55CB8}"/>
              </a:ext>
            </a:extLst>
          </p:cNvPr>
          <p:cNvCxnSpPr>
            <a:cxnSpLocks/>
          </p:cNvCxnSpPr>
          <p:nvPr/>
        </p:nvCxnSpPr>
        <p:spPr>
          <a:xfrm>
            <a:off x="783615" y="5678424"/>
            <a:ext cx="866638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adweard Muybridge Collections - Muybridge : Image &amp; Context">
            <a:extLst>
              <a:ext uri="{FF2B5EF4-FFF2-40B4-BE49-F238E27FC236}">
                <a16:creationId xmlns:a16="http://schemas.microsoft.com/office/drawing/2014/main" id="{5AB24294-16E8-7DD2-8B70-E1DC4AF4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872" y="1505182"/>
            <a:ext cx="2337650" cy="16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61CE8-9C86-D633-2A99-24F95DE5C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024" y="3345724"/>
            <a:ext cx="1602123" cy="18846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AE3FA-CB07-E2A1-C362-13D565AB63F2}"/>
              </a:ext>
            </a:extLst>
          </p:cNvPr>
          <p:cNvSpPr txBox="1"/>
          <p:nvPr/>
        </p:nvSpPr>
        <p:spPr>
          <a:xfrm>
            <a:off x="9535451" y="827851"/>
            <a:ext cx="194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297A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technology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12D83-D75E-50B5-FA56-42FE6404D416}"/>
              </a:ext>
            </a:extLst>
          </p:cNvPr>
          <p:cNvSpPr txBox="1"/>
          <p:nvPr/>
        </p:nvSpPr>
        <p:spPr>
          <a:xfrm>
            <a:off x="9387747" y="1185781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>
                <a:ln>
                  <a:noFill/>
                </a:ln>
                <a:solidFill>
                  <a:srgbClr val="0297A7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Eadweard Muybridge</a:t>
            </a: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srgbClr val="0297A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31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20D0-2E7F-D3BC-559B-22EF06CB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Widespread 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8890D-83EA-0150-CB64-A016B68E7AD8}"/>
              </a:ext>
            </a:extLst>
          </p:cNvPr>
          <p:cNvSpPr txBox="1"/>
          <p:nvPr/>
        </p:nvSpPr>
        <p:spPr>
          <a:xfrm>
            <a:off x="10257304" y="6447282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297A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Image: Roll the Dice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479D3-DD06-5DD6-BBAF-81CB7C26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48" y="1554479"/>
            <a:ext cx="7489952" cy="487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40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F988-E4C2-760F-3BB1-82283AA6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5ECC82-E5F3-031F-8A7B-A1AEF5AC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Opportunity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F257FA-20A4-65E4-32BE-A43262D19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853281"/>
          </a:xfrm>
        </p:spPr>
        <p:txBody>
          <a:bodyPr>
            <a:normAutofit/>
          </a:bodyPr>
          <a:lstStyle/>
          <a:p>
            <a:endParaRPr lang="en-GB"/>
          </a:p>
          <a:p>
            <a:r>
              <a:rPr lang="en-GB"/>
              <a:t>Smartphones and wearables provide global opportunity for the public to participate in relevant, meaningful health research*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/>
              <a:t>Novel data collection (tracked symptoms, or measured activity or heart rate) integrated into people’s lives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/>
              <a:t>Time series data – day-to-day changes, measured between clinical visits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/>
              <a:t>Mass participation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B2D5A-29B7-AC75-A2F5-784AFC0CB5B7}"/>
              </a:ext>
            </a:extLst>
          </p:cNvPr>
          <p:cNvSpPr txBox="1"/>
          <p:nvPr/>
        </p:nvSpPr>
        <p:spPr>
          <a:xfrm>
            <a:off x="838200" y="5477212"/>
            <a:ext cx="1051560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e.g. James Lind Alliance Top 10, Inflammatory Bowel Disease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“What role does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diet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have in the management of mildly active or inactive ulcerative colitis or Crohn’s Disease to achieve normal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daily activities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symptom control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EA5BF1-2EFB-56FB-099D-CEE6141D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4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A2A0F8-5333-16A3-DE98-CA9DEB5C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  <a:br>
              <a:rPr lang="en-US"/>
            </a:br>
            <a:r>
              <a:rPr lang="en-US" b="0"/>
              <a:t>The Challenges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2DC4C6-B396-5657-856D-0295057FF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85585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>
              <a:solidFill>
                <a:srgbClr val="056B76"/>
              </a:solidFill>
            </a:endParaRPr>
          </a:p>
          <a:p>
            <a:r>
              <a:rPr lang="en-GB"/>
              <a:t>Despite case studies of good success, patient-generated health data (PGHD) research has not delivered at scale because of many challenges </a:t>
            </a:r>
          </a:p>
          <a:p>
            <a:pPr lvl="1"/>
            <a:r>
              <a:rPr lang="en-GB"/>
              <a:t>Undervalued importance of patient and public engagement and involvement</a:t>
            </a:r>
          </a:p>
          <a:p>
            <a:pPr lvl="1"/>
            <a:r>
              <a:rPr lang="en-GB"/>
              <a:t>Difficult access to data collection tools and platforms</a:t>
            </a:r>
          </a:p>
          <a:p>
            <a:pPr lvl="1"/>
            <a:r>
              <a:rPr lang="en-GB"/>
              <a:t>Lack of maturity of optimal study methods/ “best practice”</a:t>
            </a:r>
          </a:p>
          <a:p>
            <a:pPr lvl="1"/>
            <a:r>
              <a:rPr lang="en-GB"/>
              <a:t>Gaps in the interdisciplinary teams</a:t>
            </a:r>
          </a:p>
          <a:p>
            <a:pPr marL="0" indent="0">
              <a:buNone/>
            </a:pPr>
            <a:endParaRPr lang="en-GB" b="1"/>
          </a:p>
          <a:p>
            <a:pPr marL="0" indent="0">
              <a:buNone/>
            </a:pPr>
            <a:r>
              <a:rPr lang="en-GB" b="1"/>
              <a:t>“Lack of know-how”</a:t>
            </a:r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1348F-E2BF-8127-4577-16DBD810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A2836-D944-11C3-97C4-ACFF412F7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981D2D-FCE7-D6E4-DD7F-87DA79E9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 Research from Home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E003B-FABB-46A8-7645-08581C728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85585" cy="4890862"/>
          </a:xfrm>
        </p:spPr>
        <p:txBody>
          <a:bodyPr>
            <a:normAutofit/>
          </a:bodyPr>
          <a:lstStyle/>
          <a:p>
            <a:pPr defTabSz="914377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sz="2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MRC Partnership Grant</a:t>
            </a:r>
          </a:p>
          <a:p>
            <a:pPr lvl="1" defTabSz="914377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2024-26 </a:t>
            </a:r>
          </a:p>
          <a:p>
            <a:pPr lvl="1" defTabSz="914377">
              <a:lnSpc>
                <a:spcPct val="100000"/>
              </a:lnSpc>
              <a:spcBef>
                <a:spcPts val="0"/>
              </a:spcBef>
              <a:defRPr/>
            </a:pPr>
            <a:endParaRPr kumimoji="0" lang="en-US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lvl="1" defTabSz="914377">
              <a:lnSpc>
                <a:spcPct val="100000"/>
              </a:lnSpc>
              <a:spcBef>
                <a:spcPts val="0"/>
              </a:spcBef>
              <a:defRPr/>
            </a:pPr>
            <a:endParaRPr lang="en-US"/>
          </a:p>
          <a:p>
            <a:pPr lvl="1" defTabSz="914377">
              <a:lnSpc>
                <a:spcPct val="100000"/>
              </a:lnSpc>
              <a:spcBef>
                <a:spcPts val="0"/>
              </a:spcBef>
              <a:defRPr/>
            </a:pPr>
            <a:endParaRPr kumimoji="0" lang="en-US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lvl="1" defTabSz="914377">
              <a:lnSpc>
                <a:spcPct val="100000"/>
              </a:lnSpc>
              <a:spcBef>
                <a:spcPts val="0"/>
              </a:spcBef>
              <a:defRPr/>
            </a:pPr>
            <a:endParaRPr lang="en-US"/>
          </a:p>
          <a:p>
            <a:pPr lvl="1" defTabSz="914377">
              <a:lnSpc>
                <a:spcPct val="100000"/>
              </a:lnSpc>
              <a:spcBef>
                <a:spcPts val="0"/>
              </a:spcBef>
              <a:defRPr/>
            </a:pPr>
            <a:endParaRPr kumimoji="0" lang="en-US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lvl="1" defTabSz="914377">
              <a:lnSpc>
                <a:spcPct val="100000"/>
              </a:lnSpc>
              <a:spcBef>
                <a:spcPts val="0"/>
              </a:spcBef>
              <a:defRPr/>
            </a:pPr>
            <a:endParaRPr kumimoji="0" lang="en-US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defTabSz="914377">
              <a:lnSpc>
                <a:spcPct val="100000"/>
              </a:lnSpc>
              <a:spcBef>
                <a:spcPts val="0"/>
              </a:spcBef>
              <a:defRPr/>
            </a:pPr>
            <a:endParaRPr kumimoji="0" lang="en-US" sz="280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defTabSz="914377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sz="28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Sharing best practice for using smartphones and wearables for population health research</a:t>
            </a:r>
          </a:p>
          <a:p>
            <a:pPr lvl="1" defTabSz="914377">
              <a:lnSpc>
                <a:spcPct val="100000"/>
              </a:lnSpc>
              <a:spcBef>
                <a:spcPts val="0"/>
              </a:spcBef>
              <a:defRPr/>
            </a:pPr>
            <a:r>
              <a:rPr lang="en-US"/>
              <a:t>Getting ‘under the bonnet’ of study conduct</a:t>
            </a:r>
            <a:endParaRPr lang="en-GB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E77D6-7A48-A59B-B12B-2D012E0D5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817C44-DADF-5A74-89DC-C70599CF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980"/>
          <a:stretch/>
        </p:blipFill>
        <p:spPr>
          <a:xfrm>
            <a:off x="4809506" y="1714896"/>
            <a:ext cx="3801094" cy="3428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3F90D-8FF0-1310-59F2-E0FD81240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0445" y="3056437"/>
            <a:ext cx="1346815" cy="579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00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E97B-C031-C034-5743-8F4B0DA3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Purpose, vision, mission,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0580B-EB8E-5B81-C33C-DC50C5EB37D4}"/>
              </a:ext>
            </a:extLst>
          </p:cNvPr>
          <p:cNvSpPr/>
          <p:nvPr/>
        </p:nvSpPr>
        <p:spPr>
          <a:xfrm>
            <a:off x="1904998" y="5447847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Creating a cross-sector environment and public partnership where excellent ideas will thrive, inclusive of all perspectives and disciplines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D2698E-725A-14D2-6166-D144BFC796AA}"/>
              </a:ext>
            </a:extLst>
          </p:cNvPr>
          <p:cNvSpPr/>
          <p:nvPr/>
        </p:nvSpPr>
        <p:spPr>
          <a:xfrm>
            <a:off x="1904998" y="4169230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mission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build a collaborative community sharing know-how, skills and experience to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catalyse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enable future ‘Health Research from Home’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9CF8AC-C316-8451-E151-8C3131B50E2D}"/>
              </a:ext>
            </a:extLst>
          </p:cNvPr>
          <p:cNvSpPr/>
          <p:nvPr/>
        </p:nvSpPr>
        <p:spPr>
          <a:xfrm>
            <a:off x="1904998" y="2878814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vision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make the UK a world-leader in large-scale, high quality health research using smartphones and wearables, with linkage to national health data assets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F858F-BAE6-9034-E2DC-987E85477ABC}"/>
              </a:ext>
            </a:extLst>
          </p:cNvPr>
          <p:cNvSpPr/>
          <p:nvPr/>
        </p:nvSpPr>
        <p:spPr>
          <a:xfrm>
            <a:off x="1904998" y="1600197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purpose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improve the lives of people living with long-term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45F30-A2F1-CA92-4BFD-28B46916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4" y="1600196"/>
            <a:ext cx="1126280" cy="1132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C702F5-0B85-33E6-1367-8178DBC7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8" y="4169230"/>
            <a:ext cx="1135040" cy="1132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672F1-A407-45E6-4E90-AAC4A5F6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8" y="5447847"/>
            <a:ext cx="1139822" cy="113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522E9-4A33-BA3A-83AC-49C469F717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78" t="10046" r="3062" b="2874"/>
          <a:stretch/>
        </p:blipFill>
        <p:spPr>
          <a:xfrm>
            <a:off x="637205" y="2878814"/>
            <a:ext cx="1126280" cy="1143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9DFBBE-FF48-1D39-63E8-D29E753AF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49" y="230189"/>
            <a:ext cx="1985735" cy="7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36F7-DF7D-E447-431E-A5FCEB0E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E3D08-34F6-38AB-2D40-9F4466DA0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545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Events Programme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Repository of resources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Two driver projects, linking person-generated health data to NHS data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A4BE5-2924-09C7-68DD-51F5F419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9" y="230189"/>
            <a:ext cx="1985735" cy="704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C246A0-0015-CC9B-7728-BCE92D55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62" y="4310119"/>
            <a:ext cx="4562475" cy="2487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7FD652-6078-36E9-043F-25EBDC5273C5}"/>
              </a:ext>
            </a:extLst>
          </p:cNvPr>
          <p:cNvSpPr txBox="1"/>
          <p:nvPr/>
        </p:nvSpPr>
        <p:spPr>
          <a:xfrm>
            <a:off x="838199" y="4353455"/>
            <a:ext cx="3009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PAPrKA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Activity Patterns after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Knee Arthroplasty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6BD02-C167-9149-5163-2096E00E4CB6}"/>
              </a:ext>
            </a:extLst>
          </p:cNvPr>
          <p:cNvSpPr txBox="1"/>
          <p:nvPr/>
        </p:nvSpPr>
        <p:spPr>
          <a:xfrm>
            <a:off x="8275521" y="4353455"/>
            <a:ext cx="3078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Long-term outcomes of COVID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3BD9E-3DF6-FCE6-0158-30ED6FE51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5254" y="6151118"/>
            <a:ext cx="1135260" cy="48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3F9D2961-BC0F-CE38-67EE-B4469A4F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485" y="6110568"/>
            <a:ext cx="693546" cy="5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69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A852-3E35-2200-F4D5-48B609AA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90F6-BD52-9EDD-ADC2-637BCB22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Purpose, vision, mission,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978677-40C5-4A66-C4E9-B0922BCD0F92}"/>
              </a:ext>
            </a:extLst>
          </p:cNvPr>
          <p:cNvSpPr/>
          <p:nvPr/>
        </p:nvSpPr>
        <p:spPr>
          <a:xfrm>
            <a:off x="1904998" y="5447847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Creating a cross-sector environment and public partnership where excellent ideas will thrive, inclusive of all perspectives and disciplines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46A824-F029-7917-1319-EBBB50CD5DFB}"/>
              </a:ext>
            </a:extLst>
          </p:cNvPr>
          <p:cNvSpPr/>
          <p:nvPr/>
        </p:nvSpPr>
        <p:spPr>
          <a:xfrm>
            <a:off x="1904998" y="4169230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mission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build a collaborative community sharing know-how, skills and experience to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catalyse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enable future ‘Health Research from Home’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16F5C-9308-57C9-2626-0EBC6F326F77}"/>
              </a:ext>
            </a:extLst>
          </p:cNvPr>
          <p:cNvSpPr/>
          <p:nvPr/>
        </p:nvSpPr>
        <p:spPr>
          <a:xfrm>
            <a:off x="1904998" y="2878814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vision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make the UK a world-leader in large-scale, high quality health research using smartphones and wearables, with linkage to national health data assets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8AF83D-C5D5-C2AF-DC47-443163BB9A21}"/>
              </a:ext>
            </a:extLst>
          </p:cNvPr>
          <p:cNvSpPr/>
          <p:nvPr/>
        </p:nvSpPr>
        <p:spPr>
          <a:xfrm>
            <a:off x="1904998" y="1600197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purpose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improve the lives of people living with long-term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A3692-547A-A0CF-7F4D-49AA6A10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4" y="1600196"/>
            <a:ext cx="1126280" cy="1132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60BF68-DD3F-7859-F37A-BFDB8F01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8" y="4169230"/>
            <a:ext cx="1135040" cy="1132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81E32-BF60-CF2C-9E8D-5626BFF9A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8" y="5447847"/>
            <a:ext cx="1139822" cy="113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A8A910-2A71-E00C-08FF-4D75B56669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78" t="10046" r="3062" b="2874"/>
          <a:stretch/>
        </p:blipFill>
        <p:spPr>
          <a:xfrm>
            <a:off x="637205" y="2878814"/>
            <a:ext cx="1126280" cy="1143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8C11FF-C698-8C3C-98F6-78CB28C8D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49" y="230189"/>
            <a:ext cx="1985735" cy="7041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F9290D-BD18-A123-C5AC-AB8F97D4F37C}"/>
              </a:ext>
            </a:extLst>
          </p:cNvPr>
          <p:cNvSpPr/>
          <p:nvPr/>
        </p:nvSpPr>
        <p:spPr>
          <a:xfrm>
            <a:off x="520995" y="1496228"/>
            <a:ext cx="11557591" cy="13317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3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1DC7-C19E-1D5D-1935-4C8853AEE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ECC9CB-C822-6DA1-FD89-C1A35BD8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Opening session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5A1803-AFEC-7AB5-54C1-7B4906A16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853281"/>
          </a:xfrm>
        </p:spPr>
        <p:txBody>
          <a:bodyPr>
            <a:normAutofit/>
          </a:bodyPr>
          <a:lstStyle/>
          <a:p>
            <a:endParaRPr lang="en-GB"/>
          </a:p>
          <a:p>
            <a:r>
              <a:rPr lang="en-GB"/>
              <a:t>Welcome</a:t>
            </a:r>
          </a:p>
          <a:p>
            <a:r>
              <a:rPr lang="en-GB"/>
              <a:t>Housekeeping</a:t>
            </a:r>
          </a:p>
          <a:p>
            <a:r>
              <a:rPr lang="en-GB"/>
              <a:t>Overview of Health Research from Home</a:t>
            </a:r>
          </a:p>
          <a:p>
            <a:r>
              <a:rPr lang="en-GB"/>
              <a:t>Living with a Long-Term Condition</a:t>
            </a:r>
          </a:p>
          <a:p>
            <a:r>
              <a:rPr lang="en-GB"/>
              <a:t>A view from Government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8DDC0-C0C2-BC35-B33D-67C490FB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7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ousekeeping vs cleaning: What's the difference? - maid">
            <a:extLst>
              <a:ext uri="{FF2B5EF4-FFF2-40B4-BE49-F238E27FC236}">
                <a16:creationId xmlns:a16="http://schemas.microsoft.com/office/drawing/2014/main" id="{2082EB8A-3399-205E-5187-FB5279DB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9290"/>
            <a:ext cx="12216617" cy="815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70CE9-61F6-5C00-DE3F-6EB603D7CD6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49020"/>
            </a:srgbClr>
          </a:solidFill>
        </p:spPr>
        <p:txBody>
          <a:bodyPr/>
          <a:lstStyle/>
          <a:p>
            <a:r>
              <a:rPr lang="en-US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69F05-23A4-3B99-27F8-FF2BBB28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35788"/>
          </a:xfrm>
          <a:solidFill>
            <a:srgbClr val="FFFFFF">
              <a:alpha val="49020"/>
            </a:srgbClr>
          </a:solidFill>
        </p:spPr>
        <p:txBody>
          <a:bodyPr>
            <a:normAutofit/>
          </a:bodyPr>
          <a:lstStyle/>
          <a:p>
            <a:r>
              <a:rPr lang="en-US"/>
              <a:t>Photography – tell HRfH if you object</a:t>
            </a:r>
          </a:p>
          <a:p>
            <a:r>
              <a:rPr lang="en-US"/>
              <a:t>Don’t leave Major Tom without a chaperone</a:t>
            </a:r>
          </a:p>
          <a:p>
            <a:endParaRPr lang="en-US"/>
          </a:p>
          <a:p>
            <a:r>
              <a:rPr lang="en-US"/>
              <a:t>Whiteboards and </a:t>
            </a:r>
            <a:r>
              <a:rPr lang="en-US" err="1"/>
              <a:t>post-its</a:t>
            </a:r>
            <a:endParaRPr lang="en-US"/>
          </a:p>
          <a:p>
            <a:pPr lvl="1"/>
            <a:r>
              <a:rPr lang="en-US"/>
              <a:t>Grant writing retreat</a:t>
            </a:r>
          </a:p>
          <a:p>
            <a:pPr lvl="1"/>
            <a:r>
              <a:rPr lang="en-US"/>
              <a:t>Quote about today’s event</a:t>
            </a:r>
          </a:p>
          <a:p>
            <a:pPr lvl="1"/>
            <a:r>
              <a:rPr lang="en-US"/>
              <a:t>Future annual event</a:t>
            </a:r>
          </a:p>
          <a:p>
            <a:pPr lvl="1"/>
            <a:r>
              <a:rPr lang="en-US"/>
              <a:t>Blue sky thinking: Priorities for HRfH</a:t>
            </a:r>
          </a:p>
          <a:p>
            <a:pPr lvl="2"/>
            <a:r>
              <a:rPr lang="en-US"/>
              <a:t>Networking</a:t>
            </a:r>
          </a:p>
          <a:p>
            <a:pPr lvl="2"/>
            <a:r>
              <a:rPr lang="en-US"/>
              <a:t>Resources</a:t>
            </a:r>
          </a:p>
          <a:p>
            <a:pPr lvl="2"/>
            <a:r>
              <a:rPr lang="en-US"/>
              <a:t>Education</a:t>
            </a:r>
          </a:p>
          <a:p>
            <a:pPr lvl="2"/>
            <a:r>
              <a:rPr lang="en-US"/>
              <a:t>Research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6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F516B-F0A2-34DC-6E39-B55C14E21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ousekeeping vs cleaning: What's the difference? - maid">
            <a:extLst>
              <a:ext uri="{FF2B5EF4-FFF2-40B4-BE49-F238E27FC236}">
                <a16:creationId xmlns:a16="http://schemas.microsoft.com/office/drawing/2014/main" id="{8C32E839-4147-C210-B831-9F946C220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9290"/>
            <a:ext cx="12216617" cy="815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610FCD-49CD-476A-83C4-E61D6E99702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49020"/>
            </a:srgbClr>
          </a:solidFill>
        </p:spPr>
        <p:txBody>
          <a:bodyPr/>
          <a:lstStyle/>
          <a:p>
            <a:r>
              <a:rPr lang="en-US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60A9-0D2D-4AA1-55E4-B8FA9BC70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35788"/>
          </a:xfrm>
          <a:solidFill>
            <a:srgbClr val="FFFFFF">
              <a:alpha val="49020"/>
            </a:srgbClr>
          </a:solidFill>
        </p:spPr>
        <p:txBody>
          <a:bodyPr>
            <a:normAutofit/>
          </a:bodyPr>
          <a:lstStyle/>
          <a:p>
            <a:r>
              <a:rPr lang="en-US"/>
              <a:t>Photography – tell HRfH if you object</a:t>
            </a:r>
          </a:p>
          <a:p>
            <a:r>
              <a:rPr lang="en-US"/>
              <a:t>Don’t leave Major Tom without a chaperone</a:t>
            </a:r>
          </a:p>
          <a:p>
            <a:endParaRPr lang="en-US"/>
          </a:p>
          <a:p>
            <a:r>
              <a:rPr lang="en-US"/>
              <a:t>Whiteboards and </a:t>
            </a:r>
            <a:r>
              <a:rPr lang="en-US" err="1"/>
              <a:t>post-its</a:t>
            </a:r>
            <a:endParaRPr lang="en-US"/>
          </a:p>
          <a:p>
            <a:pPr lvl="1"/>
            <a:r>
              <a:rPr lang="en-US"/>
              <a:t>Grant writing retreat</a:t>
            </a:r>
          </a:p>
          <a:p>
            <a:pPr lvl="1"/>
            <a:r>
              <a:rPr lang="en-US"/>
              <a:t>Quote about today’s event</a:t>
            </a:r>
          </a:p>
          <a:p>
            <a:pPr lvl="1"/>
            <a:r>
              <a:rPr lang="en-US"/>
              <a:t>Future annual event</a:t>
            </a:r>
          </a:p>
          <a:p>
            <a:pPr lvl="1"/>
            <a:r>
              <a:rPr lang="en-US"/>
              <a:t>Blue sky thinking</a:t>
            </a:r>
          </a:p>
          <a:p>
            <a:endParaRPr lang="en-US"/>
          </a:p>
          <a:p>
            <a:r>
              <a:rPr lang="en-US"/>
              <a:t>No scrolling</a:t>
            </a:r>
          </a:p>
        </p:txBody>
      </p:sp>
      <p:pic>
        <p:nvPicPr>
          <p:cNvPr id="1026" name="Picture 2" descr="Why smart people never bring smartphones into meetings">
            <a:extLst>
              <a:ext uri="{FF2B5EF4-FFF2-40B4-BE49-F238E27FC236}">
                <a16:creationId xmlns:a16="http://schemas.microsoft.com/office/drawing/2014/main" id="{888888A1-C1AD-EDB8-E658-02B8778D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76" y="3157889"/>
            <a:ext cx="6598024" cy="43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0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Rheumatologist &amp; Epidemiologist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rticle-0-1B3BACB200000578-990_634x40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83"/>
          <a:stretch/>
        </p:blipFill>
        <p:spPr>
          <a:xfrm>
            <a:off x="0" y="1505403"/>
            <a:ext cx="5882237" cy="4620761"/>
          </a:xfrm>
          <a:prstGeom prst="rect">
            <a:avLst/>
          </a:prstGeom>
        </p:spPr>
      </p:pic>
      <p:pic>
        <p:nvPicPr>
          <p:cNvPr id="7" name="Picture 6" descr="University_of_Manchester_-_Whitworth_Build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989" y="1505404"/>
            <a:ext cx="6161012" cy="4620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C54131-19D1-5842-A78C-4E243C38A3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6402" y="6261101"/>
            <a:ext cx="1306296" cy="55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bout Us - Research &amp; Innovation">
            <a:extLst>
              <a:ext uri="{FF2B5EF4-FFF2-40B4-BE49-F238E27FC236}">
                <a16:creationId xmlns:a16="http://schemas.microsoft.com/office/drawing/2014/main" id="{527D34F9-AE5D-3B38-73F3-5CB51F06A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02" y="6199609"/>
            <a:ext cx="1974155" cy="62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6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our Dad Has a Smartphone. Is Your Website Ready?">
            <a:extLst>
              <a:ext uri="{FF2B5EF4-FFF2-40B4-BE49-F238E27FC236}">
                <a16:creationId xmlns:a16="http://schemas.microsoft.com/office/drawing/2014/main" id="{1B0F1476-6790-5A62-AB5C-A8700ADD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0858" y="1031106"/>
            <a:ext cx="5237462" cy="582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20BFC-0BEA-301E-3745-6AEE910F69FB}"/>
              </a:ext>
            </a:extLst>
          </p:cNvPr>
          <p:cNvSpPr txBox="1"/>
          <p:nvPr/>
        </p:nvSpPr>
        <p:spPr>
          <a:xfrm>
            <a:off x="507461" y="2782669"/>
            <a:ext cx="3563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2A0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Self-management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81FCD-B74F-4BF3-9223-3B1161750248}"/>
              </a:ext>
            </a:extLst>
          </p:cNvPr>
          <p:cNvSpPr txBox="1"/>
          <p:nvPr/>
        </p:nvSpPr>
        <p:spPr>
          <a:xfrm>
            <a:off x="7746124" y="2505669"/>
            <a:ext cx="3938415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2A0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Population health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2A0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02EFC-3FDD-933A-B6CD-5A16DC16455B}"/>
              </a:ext>
            </a:extLst>
          </p:cNvPr>
          <p:cNvSpPr txBox="1"/>
          <p:nvPr/>
        </p:nvSpPr>
        <p:spPr>
          <a:xfrm>
            <a:off x="4537790" y="384775"/>
            <a:ext cx="2464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2A0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Clinical care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EFDE78-97CA-6731-61E0-57C03E3546FC}"/>
              </a:ext>
            </a:extLst>
          </p:cNvPr>
          <p:cNvSpPr/>
          <p:nvPr/>
        </p:nvSpPr>
        <p:spPr>
          <a:xfrm>
            <a:off x="7550859" y="2404786"/>
            <a:ext cx="3938415" cy="1360112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57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A2A0F8-5333-16A3-DE98-CA9DEB5C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Opportunity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2DC4C6-B396-5657-856D-0295057FF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853281"/>
          </a:xfrm>
        </p:spPr>
        <p:txBody>
          <a:bodyPr>
            <a:normAutofit/>
          </a:bodyPr>
          <a:lstStyle/>
          <a:p>
            <a:endParaRPr lang="en-GB"/>
          </a:p>
          <a:p>
            <a:r>
              <a:rPr lang="en-GB"/>
              <a:t>Smartphones and wearables provide global opportunity for the public to participate in relevant, meaningful health research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Novel data collection (tracked symptoms, or measured activity or heart rate) integrated into people’s lives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Time series data – day-to-day changes, measured between clinical visits</a:t>
            </a:r>
          </a:p>
          <a:p>
            <a:pPr lvl="1"/>
            <a:r>
              <a:rPr lang="en-GB">
                <a:solidFill>
                  <a:schemeClr val="bg1"/>
                </a:solidFill>
              </a:rPr>
              <a:t>Mass participation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1ED672-5031-25C2-B133-A8B79B377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8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skOne turns the iPhone into a legitimate pocket knife">
            <a:extLst>
              <a:ext uri="{FF2B5EF4-FFF2-40B4-BE49-F238E27FC236}">
                <a16:creationId xmlns:a16="http://schemas.microsoft.com/office/drawing/2014/main" id="{C8F06FF4-EB77-CC74-0422-B64B98914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9"/>
          <a:stretch/>
        </p:blipFill>
        <p:spPr bwMode="auto">
          <a:xfrm>
            <a:off x="838200" y="1614488"/>
            <a:ext cx="9651642" cy="512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D634B7D0-80DD-08B2-1F31-DC7959B1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97A7"/>
                </a:solidFill>
              </a:rPr>
              <a:t>1. Novel data collection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537AFC4-31C4-4A88-3F14-24581FC8ECF1}"/>
              </a:ext>
            </a:extLst>
          </p:cNvPr>
          <p:cNvSpPr/>
          <p:nvPr/>
        </p:nvSpPr>
        <p:spPr>
          <a:xfrm>
            <a:off x="740664" y="1527048"/>
            <a:ext cx="10287000" cy="5330952"/>
          </a:xfrm>
          <a:custGeom>
            <a:avLst/>
            <a:gdLst>
              <a:gd name="connsiteX0" fmla="*/ 6934906 w 10287000"/>
              <a:gd name="connsiteY0" fmla="*/ 1064761 h 5330952"/>
              <a:gd name="connsiteX1" fmla="*/ 4040316 w 10287000"/>
              <a:gd name="connsiteY1" fmla="*/ 2820894 h 5330952"/>
              <a:gd name="connsiteX2" fmla="*/ 4064538 w 10287000"/>
              <a:gd name="connsiteY2" fmla="*/ 3111564 h 5330952"/>
              <a:gd name="connsiteX3" fmla="*/ 5263553 w 10287000"/>
              <a:gd name="connsiteY3" fmla="*/ 4510414 h 5330952"/>
              <a:gd name="connsiteX4" fmla="*/ 8146032 w 10287000"/>
              <a:gd name="connsiteY4" fmla="*/ 2548390 h 5330952"/>
              <a:gd name="connsiteX5" fmla="*/ 8170255 w 10287000"/>
              <a:gd name="connsiteY5" fmla="*/ 2209275 h 5330952"/>
              <a:gd name="connsiteX6" fmla="*/ 0 w 10287000"/>
              <a:gd name="connsiteY6" fmla="*/ 0 h 5330952"/>
              <a:gd name="connsiteX7" fmla="*/ 10287000 w 10287000"/>
              <a:gd name="connsiteY7" fmla="*/ 0 h 5330952"/>
              <a:gd name="connsiteX8" fmla="*/ 10287000 w 10287000"/>
              <a:gd name="connsiteY8" fmla="*/ 5330952 h 5330952"/>
              <a:gd name="connsiteX9" fmla="*/ 0 w 10287000"/>
              <a:gd name="connsiteY9" fmla="*/ 5330952 h 53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87000" h="5330952">
                <a:moveTo>
                  <a:pt x="6934906" y="1064761"/>
                </a:moveTo>
                <a:lnTo>
                  <a:pt x="4040316" y="2820894"/>
                </a:lnTo>
                <a:lnTo>
                  <a:pt x="4064538" y="3111564"/>
                </a:lnTo>
                <a:lnTo>
                  <a:pt x="5263553" y="4510414"/>
                </a:lnTo>
                <a:lnTo>
                  <a:pt x="8146032" y="2548390"/>
                </a:lnTo>
                <a:lnTo>
                  <a:pt x="8170255" y="2209275"/>
                </a:lnTo>
                <a:close/>
                <a:moveTo>
                  <a:pt x="0" y="0"/>
                </a:moveTo>
                <a:lnTo>
                  <a:pt x="10287000" y="0"/>
                </a:lnTo>
                <a:lnTo>
                  <a:pt x="10287000" y="5330952"/>
                </a:lnTo>
                <a:lnTo>
                  <a:pt x="0" y="5330952"/>
                </a:ln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D146035-BCC3-663A-633C-9FC9D7198D63}"/>
              </a:ext>
            </a:extLst>
          </p:cNvPr>
          <p:cNvSpPr txBox="1">
            <a:spLocks/>
          </p:cNvSpPr>
          <p:nvPr/>
        </p:nvSpPr>
        <p:spPr>
          <a:xfrm>
            <a:off x="1014984" y="1958014"/>
            <a:ext cx="3666744" cy="4438015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Touch screen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Questionnaires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Smartphone interactions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Accelerometer + gyroscope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activity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 rate, respiratory rate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 selfies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Microphone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Voice commands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Cough, snore, tremor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Geolocation</a:t>
            </a:r>
          </a:p>
        </p:txBody>
      </p:sp>
    </p:spTree>
    <p:extLst>
      <p:ext uri="{BB962C8B-B14F-4D97-AF65-F5344CB8AC3E}">
        <p14:creationId xmlns:p14="http://schemas.microsoft.com/office/powerpoint/2010/main" val="212449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5EF46-AA5F-27CD-5E65-49AFCC0B5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AA5AD-7EEC-AA24-F87A-EC20AD81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Tracking disease through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C82EB-596A-73EC-8A32-68BA76DC7798}"/>
              </a:ext>
            </a:extLst>
          </p:cNvPr>
          <p:cNvSpPr txBox="1"/>
          <p:nvPr/>
        </p:nvSpPr>
        <p:spPr>
          <a:xfrm>
            <a:off x="1277112" y="5967808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297A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Baseline visit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08DD8-8EC9-167D-DA6E-7BAE2276CB80}"/>
              </a:ext>
            </a:extLst>
          </p:cNvPr>
          <p:cNvSpPr txBox="1"/>
          <p:nvPr/>
        </p:nvSpPr>
        <p:spPr>
          <a:xfrm>
            <a:off x="6096000" y="5950761"/>
            <a:ext cx="3353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297A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Six month follow-up visit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BC9C07-60ED-2182-97B3-DCA94C73E69E}"/>
              </a:ext>
            </a:extLst>
          </p:cNvPr>
          <p:cNvSpPr txBox="1"/>
          <p:nvPr/>
        </p:nvSpPr>
        <p:spPr>
          <a:xfrm rot="16200000">
            <a:off x="-505841" y="3905011"/>
            <a:ext cx="1866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Symptom severity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104FC1-4B53-1661-C6A7-6FEFAD05E01D}"/>
              </a:ext>
            </a:extLst>
          </p:cNvPr>
          <p:cNvCxnSpPr>
            <a:cxnSpLocks/>
          </p:cNvCxnSpPr>
          <p:nvPr/>
        </p:nvCxnSpPr>
        <p:spPr>
          <a:xfrm flipV="1">
            <a:off x="783615" y="2420898"/>
            <a:ext cx="0" cy="325752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8C1F88-BAAB-B13B-F634-5EE698645BBD}"/>
              </a:ext>
            </a:extLst>
          </p:cNvPr>
          <p:cNvCxnSpPr>
            <a:cxnSpLocks/>
          </p:cNvCxnSpPr>
          <p:nvPr/>
        </p:nvCxnSpPr>
        <p:spPr>
          <a:xfrm>
            <a:off x="783615" y="5678424"/>
            <a:ext cx="866638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141431-7F32-5E84-C128-577625D423F9}"/>
              </a:ext>
            </a:extLst>
          </p:cNvPr>
          <p:cNvGrpSpPr/>
          <p:nvPr/>
        </p:nvGrpSpPr>
        <p:grpSpPr>
          <a:xfrm>
            <a:off x="2313432" y="3470553"/>
            <a:ext cx="5573865" cy="1266694"/>
            <a:chOff x="2313432" y="3470553"/>
            <a:chExt cx="5573865" cy="126669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386A06-652F-4E6D-3D6F-7F5420EACEE9}"/>
                </a:ext>
              </a:extLst>
            </p:cNvPr>
            <p:cNvCxnSpPr>
              <a:cxnSpLocks/>
              <a:stCxn id="22" idx="6"/>
              <a:endCxn id="23" idx="6"/>
            </p:cNvCxnSpPr>
            <p:nvPr/>
          </p:nvCxnSpPr>
          <p:spPr>
            <a:xfrm flipV="1">
              <a:off x="2313432" y="3470553"/>
              <a:ext cx="5573865" cy="126669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2204EB-E97F-E1A7-B05C-75AED0B22C53}"/>
                </a:ext>
              </a:extLst>
            </p:cNvPr>
            <p:cNvSpPr txBox="1"/>
            <p:nvPr/>
          </p:nvSpPr>
          <p:spPr>
            <a:xfrm>
              <a:off x="5383082" y="3641154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FF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570AA6D-77BD-BCC9-C0E0-41FDC3B3DE3A}"/>
              </a:ext>
            </a:extLst>
          </p:cNvPr>
          <p:cNvSpPr/>
          <p:nvPr/>
        </p:nvSpPr>
        <p:spPr>
          <a:xfrm>
            <a:off x="7658697" y="3351026"/>
            <a:ext cx="228600" cy="23905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1AF9A0-46B1-BB65-F605-402ADDE71A3A}"/>
              </a:ext>
            </a:extLst>
          </p:cNvPr>
          <p:cNvSpPr/>
          <p:nvPr/>
        </p:nvSpPr>
        <p:spPr>
          <a:xfrm>
            <a:off x="2084832" y="4617720"/>
            <a:ext cx="228600" cy="23905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BEA103D-D75B-D3A2-2376-5A78FF8E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66" y="1640854"/>
            <a:ext cx="2171545" cy="15156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63DB03-550C-776A-A230-2826056CA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11" y="1636009"/>
            <a:ext cx="2005577" cy="156658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9CD8BE1-7875-4886-74D0-E9614886DFE1}"/>
              </a:ext>
            </a:extLst>
          </p:cNvPr>
          <p:cNvGrpSpPr/>
          <p:nvPr/>
        </p:nvGrpSpPr>
        <p:grpSpPr>
          <a:xfrm>
            <a:off x="2313432" y="4210443"/>
            <a:ext cx="5573862" cy="646331"/>
            <a:chOff x="2313432" y="4210443"/>
            <a:chExt cx="5459565" cy="64633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7EDE33-F5F5-DD00-2284-4D859CFCC893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2313432" y="4318755"/>
              <a:ext cx="5459565" cy="418492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A2C79A-1009-80B7-CD62-86E0ED9FB9B1}"/>
                </a:ext>
              </a:extLst>
            </p:cNvPr>
            <p:cNvSpPr txBox="1"/>
            <p:nvPr/>
          </p:nvSpPr>
          <p:spPr>
            <a:xfrm>
              <a:off x="5196213" y="4210443"/>
              <a:ext cx="432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FF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D2561C-6EC2-41BE-B717-311FF6E8CAB8}"/>
              </a:ext>
            </a:extLst>
          </p:cNvPr>
          <p:cNvGrpSpPr/>
          <p:nvPr/>
        </p:nvGrpSpPr>
        <p:grpSpPr>
          <a:xfrm>
            <a:off x="2313432" y="4752609"/>
            <a:ext cx="5573865" cy="646331"/>
            <a:chOff x="2313432" y="4752609"/>
            <a:chExt cx="5345265" cy="64633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0562828-2A94-C770-CB1B-4905289A27AB}"/>
                </a:ext>
              </a:extLst>
            </p:cNvPr>
            <p:cNvCxnSpPr>
              <a:cxnSpLocks/>
            </p:cNvCxnSpPr>
            <p:nvPr/>
          </p:nvCxnSpPr>
          <p:spPr>
            <a:xfrm>
              <a:off x="2313432" y="4756755"/>
              <a:ext cx="5345265" cy="538020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935160-FDF2-8006-EE96-B2EEB1154907}"/>
                </a:ext>
              </a:extLst>
            </p:cNvPr>
            <p:cNvSpPr txBox="1"/>
            <p:nvPr/>
          </p:nvSpPr>
          <p:spPr>
            <a:xfrm>
              <a:off x="4884080" y="4752609"/>
              <a:ext cx="432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FF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7F8F5B-1861-7C04-5A1C-6D03E1195764}"/>
              </a:ext>
            </a:extLst>
          </p:cNvPr>
          <p:cNvGrpSpPr/>
          <p:nvPr/>
        </p:nvGrpSpPr>
        <p:grpSpPr>
          <a:xfrm>
            <a:off x="2328330" y="2338698"/>
            <a:ext cx="5573835" cy="2383374"/>
            <a:chOff x="2328331" y="2338698"/>
            <a:chExt cx="5266944" cy="238337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12DC28-573A-CC7B-E9A4-530EEC51B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8331" y="2338698"/>
              <a:ext cx="5266944" cy="238337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3AB117-2488-B634-42A0-5BD07B822E2E}"/>
                </a:ext>
              </a:extLst>
            </p:cNvPr>
            <p:cNvSpPr txBox="1"/>
            <p:nvPr/>
          </p:nvSpPr>
          <p:spPr>
            <a:xfrm>
              <a:off x="5617586" y="2781651"/>
              <a:ext cx="432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FF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42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ivid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9_Custom Design">
  <a:themeElements>
    <a:clrScheme name="umotif">
      <a:dk1>
        <a:srgbClr val="425770"/>
      </a:dk1>
      <a:lt1>
        <a:srgbClr val="FFFFFF"/>
      </a:lt1>
      <a:dk2>
        <a:srgbClr val="4969B2"/>
      </a:dk2>
      <a:lt2>
        <a:srgbClr val="FFFFFF"/>
      </a:lt2>
      <a:accent1>
        <a:srgbClr val="40BAC1"/>
      </a:accent1>
      <a:accent2>
        <a:srgbClr val="EB8E41"/>
      </a:accent2>
      <a:accent3>
        <a:srgbClr val="DE4D9C"/>
      </a:accent3>
      <a:accent4>
        <a:srgbClr val="FBCB52"/>
      </a:accent4>
      <a:accent5>
        <a:srgbClr val="73B257"/>
      </a:accent5>
      <a:accent6>
        <a:srgbClr val="F0575D"/>
      </a:accent6>
      <a:hlink>
        <a:srgbClr val="62BDDE"/>
      </a:hlink>
      <a:folHlink>
        <a:srgbClr val="62BD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Motif Template" id="{1B72D859-86A2-5446-9F1A-84A5A8731EA3}" vid="{C8D26F35-48A9-B94F-BC72-7F7D536E8030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0c77d1-93ed-4f71-8f4c-7998a9530f63">
      <Terms xmlns="http://schemas.microsoft.com/office/infopath/2007/PartnerControls"/>
    </lcf76f155ced4ddcb4097134ff3c332f>
    <TaxCatchAll xmlns="e126fe4f-ea1a-43f6-ac45-2d71a1d6365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40962CCB8CA64AB4DAF2C8B7389621" ma:contentTypeVersion="13" ma:contentTypeDescription="Create a new document." ma:contentTypeScope="" ma:versionID="50ab9a366842309f336ed61c5be2973d">
  <xsd:schema xmlns:xsd="http://www.w3.org/2001/XMLSchema" xmlns:xs="http://www.w3.org/2001/XMLSchema" xmlns:p="http://schemas.microsoft.com/office/2006/metadata/properties" xmlns:ns2="f90c77d1-93ed-4f71-8f4c-7998a9530f63" xmlns:ns3="e126fe4f-ea1a-43f6-ac45-2d71a1d6365f" targetNamespace="http://schemas.microsoft.com/office/2006/metadata/properties" ma:root="true" ma:fieldsID="2d131221133a372bb21dcfd9d63ff8a2" ns2:_="" ns3:_="">
    <xsd:import namespace="f90c77d1-93ed-4f71-8f4c-7998a9530f63"/>
    <xsd:import namespace="e126fe4f-ea1a-43f6-ac45-2d71a1d636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c77d1-93ed-4f71-8f4c-7998a9530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6fe4f-ea1a-43f6-ac45-2d71a1d6365f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f469578-d4c4-43e6-9f3e-6d981ab352b3}" ma:internalName="TaxCatchAll" ma:showField="CatchAllData" ma:web="e126fe4f-ea1a-43f6-ac45-2d71a1d636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B6AC1D-CE77-4F7F-81C0-17007220ED17}">
  <ds:schemaRefs>
    <ds:schemaRef ds:uri="http://purl.org/dc/elements/1.1/"/>
    <ds:schemaRef ds:uri="http://schemas.microsoft.com/office/2006/metadata/properties"/>
    <ds:schemaRef ds:uri="http://purl.org/dc/dcmitype/"/>
    <ds:schemaRef ds:uri="f90c77d1-93ed-4f71-8f4c-7998a9530f63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126fe4f-ea1a-43f6-ac45-2d71a1d6365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F68680-F71C-4CEC-B836-283257DE60BF}"/>
</file>

<file path=customXml/itemProps3.xml><?xml version="1.0" encoding="utf-8"?>
<ds:datastoreItem xmlns:ds="http://schemas.openxmlformats.org/officeDocument/2006/customXml" ds:itemID="{FC57DCB6-AEE2-42CF-BDCB-9D779F2C7C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657</Words>
  <Application>Microsoft Macintosh PowerPoint</Application>
  <PresentationFormat>Widescreen</PresentationFormat>
  <Paragraphs>140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Courier New</vt:lpstr>
      <vt:lpstr>Effra Medium</vt:lpstr>
      <vt:lpstr>Google Sans</vt:lpstr>
      <vt:lpstr>Nunito Sans</vt:lpstr>
      <vt:lpstr>Public Sans</vt:lpstr>
      <vt:lpstr>Public Sans ExtraLight</vt:lpstr>
      <vt:lpstr>Public Sans Light</vt:lpstr>
      <vt:lpstr>Sofia Pro</vt:lpstr>
      <vt:lpstr>Sofia Pro Light</vt:lpstr>
      <vt:lpstr>Sofia Pro Medium</vt:lpstr>
      <vt:lpstr>Sofia Pro Regular</vt:lpstr>
      <vt:lpstr>SofiaPro-Medium</vt:lpstr>
      <vt:lpstr>office theme</vt:lpstr>
      <vt:lpstr>2_Office Theme</vt:lpstr>
      <vt:lpstr>1_Divider Slide</vt:lpstr>
      <vt:lpstr>9_Custom Design</vt:lpstr>
      <vt:lpstr>Custom Design</vt:lpstr>
      <vt:lpstr>PowerPoint Presentation</vt:lpstr>
      <vt:lpstr>Opening session</vt:lpstr>
      <vt:lpstr>Housekeeping</vt:lpstr>
      <vt:lpstr>Housekeeping</vt:lpstr>
      <vt:lpstr>Rheumatologist &amp; Epidemiologist</vt:lpstr>
      <vt:lpstr>PowerPoint Presentation</vt:lpstr>
      <vt:lpstr>The Opportunity</vt:lpstr>
      <vt:lpstr>1. Novel data collection</vt:lpstr>
      <vt:lpstr>2. Tracking disease through time</vt:lpstr>
      <vt:lpstr>2. Tracking disease through time</vt:lpstr>
      <vt:lpstr>3. Widespread use</vt:lpstr>
      <vt:lpstr>The Opportunity</vt:lpstr>
      <vt:lpstr>Background The Challenges</vt:lpstr>
      <vt:lpstr>Health Research from Home</vt:lpstr>
      <vt:lpstr>Purpose, vision, mission, values</vt:lpstr>
      <vt:lpstr>What we do</vt:lpstr>
      <vt:lpstr>Purpose, vision, mission, values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Will Dixon</cp:lastModifiedBy>
  <cp:revision>3</cp:revision>
  <dcterms:created xsi:type="dcterms:W3CDTF">2025-01-28T13:07:06Z</dcterms:created>
  <dcterms:modified xsi:type="dcterms:W3CDTF">2025-02-11T20:28:54Z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0x0101002240962CCB8CA64AB4DAF2C8B7389621</vt:lpwstr>
  </property>
  <property fmtid="{D5CDD505-2E9C-101B-9397-08002B2CF9AE}" pid="3" name="MediaServiceImageTags">
    <vt:lpwstr/>
  </property>
</Properties>
</file>